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78" r:id="rId8"/>
    <p:sldId id="261" r:id="rId9"/>
    <p:sldId id="262" r:id="rId10"/>
    <p:sldId id="277" r:id="rId11"/>
    <p:sldId id="264" r:id="rId12"/>
    <p:sldId id="265" r:id="rId13"/>
    <p:sldId id="267" r:id="rId14"/>
    <p:sldId id="268" r:id="rId15"/>
    <p:sldId id="269" r:id="rId16"/>
    <p:sldId id="271" r:id="rId17"/>
    <p:sldId id="272" r:id="rId18"/>
    <p:sldId id="279" r:id="rId19"/>
    <p:sldId id="273" r:id="rId20"/>
    <p:sldId id="275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F45373-BDA8-4F02-9738-1DCB41F970AF}">
          <p14:sldIdLst>
            <p14:sldId id="256"/>
            <p14:sldId id="257"/>
            <p14:sldId id="258"/>
            <p14:sldId id="259"/>
            <p14:sldId id="260"/>
            <p14:sldId id="276"/>
            <p14:sldId id="278"/>
            <p14:sldId id="261"/>
            <p14:sldId id="262"/>
            <p14:sldId id="277"/>
            <p14:sldId id="264"/>
            <p14:sldId id="265"/>
            <p14:sldId id="267"/>
            <p14:sldId id="268"/>
            <p14:sldId id="269"/>
            <p14:sldId id="271"/>
            <p14:sldId id="272"/>
            <p14:sldId id="279"/>
            <p14:sldId id="273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cper Kazaniecki" initials="KK" lastIdx="1" clrIdx="0">
    <p:extLst>
      <p:ext uri="{19B8F6BF-5375-455C-9EA6-DF929625EA0E}">
        <p15:presenceInfo xmlns:p15="http://schemas.microsoft.com/office/powerpoint/2012/main" userId="29ae6892bf4bd7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C47B-416B-43AE-B216-A88ED1AFA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D90B6-F7F3-4DC2-BEF8-BE1F7CF3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65AE-2AB8-4DF3-AB0F-E9710EA1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36C12-DCDA-42F2-B6A2-079535F4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0FE40-B1D7-46C0-87F6-FB06D0D3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82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906C-20DC-4C65-8F7E-5C90FD97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D766F-0447-440D-B9D4-EB4E7F73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4D9DA-A863-4772-9DB7-4E88D5649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3A786-C50B-4786-8D03-276625F7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1717-3EDF-4CFA-9547-ABAE9724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36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60BD7-A51B-4D9A-8D7F-10F99BFE2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46631-3B34-4F12-96E2-6A9D664BA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DDDB3-0EAA-4D51-BC9E-1DA9DC98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15206-DAB6-4A65-909A-D38F11A2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70A9B-C24C-4400-9BDB-F48B5541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51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213C-06EE-4A43-BF5D-BA47CFEC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0770F-C6E6-4C58-93BF-073FBD017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656E6-832E-45B7-A8A5-93A66A02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A27D-487F-4BD6-BBF6-9304418C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475B7-774B-415F-8223-7B60CE8E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15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621B-33C9-4F1C-95C4-192565C6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05574-9571-4665-830C-550A85351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AF46-80A1-428F-A830-438708F4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971AB-775E-4838-A052-58812438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93237-D9AA-4B90-9FAF-4BB382CE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7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5267-ACA4-498C-9132-EC4C1969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185A-C713-4D08-952E-A5EF4DD2B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B04D1-52A5-4DD5-AFFB-FD9DD7B23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535A1-9659-4B58-AA57-1FB46BC9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96C2A-3754-4925-AD07-C5A0612E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0FB7C-4CAF-45F0-BAD0-B2334C70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7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01BA-CE18-4B1D-A83D-C7D906424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E01F-7A57-4213-86D7-8DAF676AB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E2FDC-C7D1-4B69-8881-AE4707284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9496A-E4F4-4BA6-A063-BD3155C2B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3C055-7E04-4C2A-9CCA-0C0BE0EF5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BB594-2E7D-4BE0-B2FD-6F350090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B2221-E479-4601-A09C-7BF57BF8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5C2E2-20F1-4030-ABCF-132980C3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78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F126-28CD-478F-B350-4747307F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21598-262E-4F8A-AC7C-3F73123F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20070-D8A6-44BB-A521-7DAC371D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140E-88DE-47BB-B277-2C3C749D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62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17594-8C65-43C3-8532-A88304D6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BA2DC-C972-4548-9E2E-02EF9741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F4353-E307-4F62-A29A-2A44F792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9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D9BD-9676-45E5-9CE2-0343876E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2155-7405-4863-A53F-578515FB4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0E83F-968E-448F-A0D2-6E173AA9F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091F2-0BB2-49A4-A491-41719106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AD56D-12D9-403E-9EB1-1F09E2D3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EAFBA-615B-497E-BBDB-F5F2B124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6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6F56-9524-441B-B7AC-2DA028F8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98CDF-D2AE-4DD0-8767-69B7A5997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20E95-C07D-438D-BEEA-2A8F5433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54E0A-02AE-4DAD-BB9F-5C96CB89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DBC80-C397-4EC3-8417-6BD5756E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23A70-AAF7-4566-BCAE-6D3A0CC5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6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6BEB0-7465-4534-9B36-E52E012C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E8238-2425-47BA-A04E-3095DDC16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44320-3FB2-44CC-ADFD-89B65F950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3094-31A4-4477-B7D4-85A558129F6F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E34C3-A8D2-4ED9-A7E8-636684A59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D3DBA-20C4-4E6B-BFD1-B199401B3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9B676-BA96-4460-B8D9-5283B65DC6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07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s.ryerson.ca/~aharley/vis/conv/flat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package" Target="../embeddings/Microsoft_Excel_Worksheet.xlsx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C957-9EED-4ACC-B3F3-C3FC2B1A8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Convolutional Neural Networks (CNNs)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35EAD-1E10-480E-AEF4-E2DD575FF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ICDSS - Kacper Kazaniecki (kk518)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876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3BD3-24B0-4A10-BC40-DA882E08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388B7-51C7-49E2-92F8-5C060C9C90DF}"/>
              </a:ext>
            </a:extLst>
          </p:cNvPr>
          <p:cNvSpPr txBox="1"/>
          <p:nvPr/>
        </p:nvSpPr>
        <p:spPr>
          <a:xfrm>
            <a:off x="6169982" y="1386663"/>
            <a:ext cx="5348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of image size 32x32x3 (width x height x depth)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Blue is our filter (our reusable weights)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as before, dot product between input and weights (+bias) making up the input to a neuron in the next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445EA-7A89-41A4-BF42-E74DD84B9C4E}"/>
              </a:ext>
            </a:extLst>
          </p:cNvPr>
          <p:cNvSpPr txBox="1"/>
          <p:nvPr/>
        </p:nvSpPr>
        <p:spPr>
          <a:xfrm>
            <a:off x="6169982" y="4347193"/>
            <a:ext cx="44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that the </a:t>
            </a:r>
            <a:r>
              <a:rPr lang="en-GB" b="1" dirty="0"/>
              <a:t>depth</a:t>
            </a:r>
            <a:r>
              <a:rPr lang="en-GB" dirty="0"/>
              <a:t> of filter and the input always matches.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23BFD-AEF7-4877-82DD-87BD96B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2" y="1386663"/>
            <a:ext cx="4237087" cy="44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8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2E7C-8498-4CD6-B52E-0DFD7877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DC167-1949-4B03-8D0C-67373F17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Given 6 filters of 5x5*, we get 6 corresponding activation maps</a:t>
            </a:r>
          </a:p>
          <a:p>
            <a:r>
              <a:rPr lang="en-GB" dirty="0"/>
              <a:t>We’d usually apply an activation function on the activation maps (elementwise). E.g. </a:t>
            </a:r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C0323-2009-4096-A160-A26281E1B227}"/>
              </a:ext>
            </a:extLst>
          </p:cNvPr>
          <p:cNvSpPr txBox="1"/>
          <p:nvPr/>
        </p:nvSpPr>
        <p:spPr>
          <a:xfrm>
            <a:off x="1030514" y="6270171"/>
            <a:ext cx="695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x3 depth implied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35305-3708-4B70-8142-9C132E1C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33" y="3207696"/>
            <a:ext cx="3228221" cy="306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34B33-F3B0-4C34-B72F-7E03F944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099" y="3337145"/>
            <a:ext cx="1633455" cy="28035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B7300D-C64D-4DD4-B7DE-A050232EE727}"/>
              </a:ext>
            </a:extLst>
          </p:cNvPr>
          <p:cNvCxnSpPr>
            <a:cxnSpLocks/>
          </p:cNvCxnSpPr>
          <p:nvPr/>
        </p:nvCxnSpPr>
        <p:spPr>
          <a:xfrm>
            <a:off x="5202315" y="4557860"/>
            <a:ext cx="1331650" cy="0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68993A-A866-4CC3-BD0E-08DB5D5FADAE}"/>
              </a:ext>
            </a:extLst>
          </p:cNvPr>
          <p:cNvSpPr txBox="1"/>
          <p:nvPr/>
        </p:nvSpPr>
        <p:spPr>
          <a:xfrm>
            <a:off x="5291091" y="3818321"/>
            <a:ext cx="115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80789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6A75-5E9D-425A-AAEB-42FC56F4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8DD28-5824-4DEB-9767-22EC9D19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45" y="1690688"/>
            <a:ext cx="9049509" cy="4270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89B20-1658-42C7-802E-57B6A42CC012}"/>
              </a:ext>
            </a:extLst>
          </p:cNvPr>
          <p:cNvSpPr txBox="1"/>
          <p:nvPr/>
        </p:nvSpPr>
        <p:spPr>
          <a:xfrm>
            <a:off x="961570" y="6123543"/>
            <a:ext cx="1026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VGG-16 by Lane McIntosh. VGG-16 architecture from [</a:t>
            </a:r>
            <a:r>
              <a:rPr lang="en-US" dirty="0" err="1"/>
              <a:t>Simonyan</a:t>
            </a:r>
            <a:r>
              <a:rPr lang="en-US" dirty="0"/>
              <a:t> and Zisserman 2014].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06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C813-60BD-4CF7-AF5D-A1919C08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Dimensions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F9BEDA5-122A-4C78-83E6-B5494A51E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225203"/>
              </p:ext>
            </p:extLst>
          </p:nvPr>
        </p:nvGraphicFramePr>
        <p:xfrm>
          <a:off x="838200" y="2053545"/>
          <a:ext cx="3011350" cy="30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Worksheet" r:id="rId3" imgW="1200035" imgH="1200150" progId="Excel.Sheet.12">
                  <p:embed/>
                </p:oleObj>
              </mc:Choice>
              <mc:Fallback>
                <p:oleObj name="Worksheet" r:id="rId3" imgW="1200035" imgH="1200150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F9BEDA5-122A-4C78-83E6-B5494A51E7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053545"/>
                        <a:ext cx="3011350" cy="30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0DAE8AF-6A4C-4263-B625-538EC4033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611453"/>
              </p:ext>
            </p:extLst>
          </p:nvPr>
        </p:nvGraphicFramePr>
        <p:xfrm>
          <a:off x="5064125" y="2053545"/>
          <a:ext cx="1541463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Worksheet" r:id="rId5" imgW="723875" imgH="723764" progId="Excel.Sheet.12">
                  <p:embed/>
                </p:oleObj>
              </mc:Choice>
              <mc:Fallback>
                <p:oleObj name="Worksheet" r:id="rId5" imgW="723875" imgH="723764" progId="Excel.Sheet.12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D0DAE8AF-6A4C-4263-B625-538EC4033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4125" y="2053545"/>
                        <a:ext cx="1541463" cy="154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C46FA7-3B9F-49C7-A4F7-1C7259EFC949}"/>
              </a:ext>
            </a:extLst>
          </p:cNvPr>
          <p:cNvCxnSpPr/>
          <p:nvPr/>
        </p:nvCxnSpPr>
        <p:spPr>
          <a:xfrm>
            <a:off x="4017818" y="2727366"/>
            <a:ext cx="87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1FA1FB-E0B7-443D-9ABC-61725AA0DEA1}"/>
              </a:ext>
            </a:extLst>
          </p:cNvPr>
          <p:cNvCxnSpPr/>
          <p:nvPr/>
        </p:nvCxnSpPr>
        <p:spPr>
          <a:xfrm>
            <a:off x="6811818" y="2704491"/>
            <a:ext cx="87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37">
            <a:extLst>
              <a:ext uri="{FF2B5EF4-FFF2-40B4-BE49-F238E27FC236}">
                <a16:creationId xmlns:a16="http://schemas.microsoft.com/office/drawing/2014/main" id="{0D27B0FC-3E84-49EE-B6C9-82A2D227D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730229"/>
              </p:ext>
            </p:extLst>
          </p:nvPr>
        </p:nvGraphicFramePr>
        <p:xfrm>
          <a:off x="8208962" y="2053545"/>
          <a:ext cx="1541463" cy="1619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821">
                  <a:extLst>
                    <a:ext uri="{9D8B030D-6E8A-4147-A177-3AD203B41FA5}">
                      <a16:colId xmlns:a16="http://schemas.microsoft.com/office/drawing/2014/main" val="122981490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719431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874225162"/>
                    </a:ext>
                  </a:extLst>
                </a:gridCol>
              </a:tblGrid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585710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71568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1281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D377668-6BDC-4920-8821-069C1BD3FA79}"/>
              </a:ext>
            </a:extLst>
          </p:cNvPr>
          <p:cNvSpPr txBox="1"/>
          <p:nvPr/>
        </p:nvSpPr>
        <p:spPr>
          <a:xfrm>
            <a:off x="1921146" y="1468387"/>
            <a:ext cx="84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907C11-972C-4814-AB01-46D84BDB77E2}"/>
              </a:ext>
            </a:extLst>
          </p:cNvPr>
          <p:cNvCxnSpPr/>
          <p:nvPr/>
        </p:nvCxnSpPr>
        <p:spPr>
          <a:xfrm>
            <a:off x="838200" y="1837719"/>
            <a:ext cx="301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08B65A-AB64-4505-ABAA-BD5C129239C7}"/>
              </a:ext>
            </a:extLst>
          </p:cNvPr>
          <p:cNvSpPr txBox="1"/>
          <p:nvPr/>
        </p:nvSpPr>
        <p:spPr>
          <a:xfrm>
            <a:off x="5412127" y="1526622"/>
            <a:ext cx="84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8F3002-D265-46C7-9542-4FEE5B1BFED1}"/>
              </a:ext>
            </a:extLst>
          </p:cNvPr>
          <p:cNvCxnSpPr>
            <a:cxnSpLocks/>
          </p:cNvCxnSpPr>
          <p:nvPr/>
        </p:nvCxnSpPr>
        <p:spPr>
          <a:xfrm>
            <a:off x="5064125" y="1895954"/>
            <a:ext cx="1541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9B52EB-204A-47D7-BE1A-363F2BB73C56}"/>
                  </a:ext>
                </a:extLst>
              </p:cNvPr>
              <p:cNvSpPr txBox="1"/>
              <p:nvPr/>
            </p:nvSpPr>
            <p:spPr>
              <a:xfrm>
                <a:off x="4176008" y="3940085"/>
                <a:ext cx="4221239" cy="691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9B52EB-204A-47D7-BE1A-363F2BB73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08" y="3940085"/>
                <a:ext cx="4221239" cy="691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D2F7AF5-D4B0-493F-A143-826ED6CB37B0}"/>
              </a:ext>
            </a:extLst>
          </p:cNvPr>
          <p:cNvSpPr txBox="1"/>
          <p:nvPr/>
        </p:nvSpPr>
        <p:spPr>
          <a:xfrm>
            <a:off x="4192050" y="5064895"/>
            <a:ext cx="7580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Examples: For N = 5, F = 3</a:t>
            </a:r>
          </a:p>
          <a:p>
            <a:endParaRPr lang="en-GB" dirty="0"/>
          </a:p>
          <a:p>
            <a:r>
              <a:rPr lang="en-GB" dirty="0"/>
              <a:t>Stride 1: (5 - 3)/1 + 1 = 3</a:t>
            </a:r>
          </a:p>
          <a:p>
            <a:r>
              <a:rPr lang="en-GB" dirty="0"/>
              <a:t>Stride 1: (5 - 3)/2 + 1 = 2</a:t>
            </a:r>
          </a:p>
          <a:p>
            <a:r>
              <a:rPr lang="en-GB" dirty="0"/>
              <a:t>Stride 1: (5 - 3)/3 + 1 = 1.6666     </a:t>
            </a:r>
            <a:r>
              <a:rPr lang="en-GB" dirty="0">
                <a:sym typeface="Wingdings" panose="05000000000000000000" pitchFamily="2" charset="2"/>
              </a:rPr>
              <a:t>&lt; ---- doesn’t fit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3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5BE4-B9B2-4B42-A1CA-96A55272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D01D7-DC2C-4034-B1F0-EC7C46BB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Usually to preserve dimensions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B393D-6598-48FC-B8D2-F648EE0EC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52019"/>
              </p:ext>
            </p:extLst>
          </p:nvPr>
        </p:nvGraphicFramePr>
        <p:xfrm>
          <a:off x="838200" y="2342147"/>
          <a:ext cx="3529267" cy="3674391"/>
        </p:xfrm>
        <a:graphic>
          <a:graphicData uri="http://schemas.openxmlformats.org/drawingml/2006/table">
            <a:tbl>
              <a:tblPr/>
              <a:tblGrid>
                <a:gridCol w="504181">
                  <a:extLst>
                    <a:ext uri="{9D8B030D-6E8A-4147-A177-3AD203B41FA5}">
                      <a16:colId xmlns:a16="http://schemas.microsoft.com/office/drawing/2014/main" val="96154581"/>
                    </a:ext>
                  </a:extLst>
                </a:gridCol>
                <a:gridCol w="504181">
                  <a:extLst>
                    <a:ext uri="{9D8B030D-6E8A-4147-A177-3AD203B41FA5}">
                      <a16:colId xmlns:a16="http://schemas.microsoft.com/office/drawing/2014/main" val="323004072"/>
                    </a:ext>
                  </a:extLst>
                </a:gridCol>
                <a:gridCol w="504181">
                  <a:extLst>
                    <a:ext uri="{9D8B030D-6E8A-4147-A177-3AD203B41FA5}">
                      <a16:colId xmlns:a16="http://schemas.microsoft.com/office/drawing/2014/main" val="2717195018"/>
                    </a:ext>
                  </a:extLst>
                </a:gridCol>
                <a:gridCol w="504181">
                  <a:extLst>
                    <a:ext uri="{9D8B030D-6E8A-4147-A177-3AD203B41FA5}">
                      <a16:colId xmlns:a16="http://schemas.microsoft.com/office/drawing/2014/main" val="3029965465"/>
                    </a:ext>
                  </a:extLst>
                </a:gridCol>
                <a:gridCol w="504181">
                  <a:extLst>
                    <a:ext uri="{9D8B030D-6E8A-4147-A177-3AD203B41FA5}">
                      <a16:colId xmlns:a16="http://schemas.microsoft.com/office/drawing/2014/main" val="2920271013"/>
                    </a:ext>
                  </a:extLst>
                </a:gridCol>
                <a:gridCol w="504181">
                  <a:extLst>
                    <a:ext uri="{9D8B030D-6E8A-4147-A177-3AD203B41FA5}">
                      <a16:colId xmlns:a16="http://schemas.microsoft.com/office/drawing/2014/main" val="3533079538"/>
                    </a:ext>
                  </a:extLst>
                </a:gridCol>
                <a:gridCol w="504181">
                  <a:extLst>
                    <a:ext uri="{9D8B030D-6E8A-4147-A177-3AD203B41FA5}">
                      <a16:colId xmlns:a16="http://schemas.microsoft.com/office/drawing/2014/main" val="1932098263"/>
                    </a:ext>
                  </a:extLst>
                </a:gridCol>
              </a:tblGrid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0454"/>
                  </a:ext>
                </a:extLst>
              </a:tr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970100"/>
                  </a:ext>
                </a:extLst>
              </a:tr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28347"/>
                  </a:ext>
                </a:extLst>
              </a:tr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3818"/>
                  </a:ext>
                </a:extLst>
              </a:tr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89983"/>
                  </a:ext>
                </a:extLst>
              </a:tr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64244"/>
                  </a:ext>
                </a:extLst>
              </a:tr>
              <a:tr h="5249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638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883EE-D2A9-4EA6-A5A3-345F1489A39B}"/>
                  </a:ext>
                </a:extLst>
              </p:cNvPr>
              <p:cNvSpPr txBox="1"/>
              <p:nvPr/>
            </p:nvSpPr>
            <p:spPr>
              <a:xfrm>
                <a:off x="4367467" y="2342147"/>
                <a:ext cx="4221239" cy="691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883EE-D2A9-4EA6-A5A3-345F1489A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467" y="2342147"/>
                <a:ext cx="4221239" cy="69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187A99-092B-45CE-850F-DE3E02205D7D}"/>
                  </a:ext>
                </a:extLst>
              </p:cNvPr>
              <p:cNvSpPr txBox="1"/>
              <p:nvPr/>
            </p:nvSpPr>
            <p:spPr>
              <a:xfrm>
                <a:off x="4908884" y="4118724"/>
                <a:ext cx="4221239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7 −3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187A99-092B-45CE-850F-DE3E02205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84" y="4118724"/>
                <a:ext cx="4221239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340592A-2C5F-4DC5-985D-D0D9F3D89BD0}"/>
              </a:ext>
            </a:extLst>
          </p:cNvPr>
          <p:cNvSpPr txBox="1"/>
          <p:nvPr/>
        </p:nvSpPr>
        <p:spPr>
          <a:xfrm>
            <a:off x="4908884" y="3614455"/>
            <a:ext cx="728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previous example with stride 1 but we want to keep the dimensions</a:t>
            </a:r>
          </a:p>
        </p:txBody>
      </p:sp>
    </p:spTree>
    <p:extLst>
      <p:ext uri="{BB962C8B-B14F-4D97-AF65-F5344CB8AC3E}">
        <p14:creationId xmlns:p14="http://schemas.microsoft.com/office/powerpoint/2010/main" val="14635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448C-E435-4AD1-A693-669C23F3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Dimensions of convolutional layer in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2AE48-CDF2-4878-B2BF-7EC4030A31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Inputs shape: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Given: </a:t>
                </a:r>
              </a:p>
              <a:p>
                <a:pPr lvl="1"/>
                <a:r>
                  <a:rPr lang="en-GB" dirty="0"/>
                  <a:t>Number of filters K</a:t>
                </a:r>
              </a:p>
              <a:p>
                <a:pPr lvl="1"/>
                <a:r>
                  <a:rPr lang="en-GB" dirty="0"/>
                  <a:t>Size of filters F,</a:t>
                </a:r>
              </a:p>
              <a:p>
                <a:pPr lvl="1"/>
                <a:r>
                  <a:rPr lang="en-GB" dirty="0"/>
                  <a:t>Stride S,</a:t>
                </a:r>
              </a:p>
              <a:p>
                <a:pPr lvl="1"/>
                <a:r>
                  <a:rPr lang="en-GB" dirty="0"/>
                  <a:t>Padding of P</a:t>
                </a:r>
              </a:p>
              <a:p>
                <a:r>
                  <a:rPr lang="en-GB" dirty="0"/>
                  <a:t>Output shape: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2AE48-CDF2-4878-B2BF-7EC4030A31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E28719-C90A-46DD-B865-51ADA01C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30008"/>
              </p:ext>
            </p:extLst>
          </p:nvPr>
        </p:nvGraphicFramePr>
        <p:xfrm>
          <a:off x="7713956" y="1754605"/>
          <a:ext cx="2788331" cy="3185819"/>
        </p:xfrm>
        <a:graphic>
          <a:graphicData uri="http://schemas.openxmlformats.org/drawingml/2006/table">
            <a:tbl>
              <a:tblPr/>
              <a:tblGrid>
                <a:gridCol w="398333">
                  <a:extLst>
                    <a:ext uri="{9D8B030D-6E8A-4147-A177-3AD203B41FA5}">
                      <a16:colId xmlns:a16="http://schemas.microsoft.com/office/drawing/2014/main" val="96154581"/>
                    </a:ext>
                  </a:extLst>
                </a:gridCol>
                <a:gridCol w="398333">
                  <a:extLst>
                    <a:ext uri="{9D8B030D-6E8A-4147-A177-3AD203B41FA5}">
                      <a16:colId xmlns:a16="http://schemas.microsoft.com/office/drawing/2014/main" val="323004072"/>
                    </a:ext>
                  </a:extLst>
                </a:gridCol>
                <a:gridCol w="398333">
                  <a:extLst>
                    <a:ext uri="{9D8B030D-6E8A-4147-A177-3AD203B41FA5}">
                      <a16:colId xmlns:a16="http://schemas.microsoft.com/office/drawing/2014/main" val="2717195018"/>
                    </a:ext>
                  </a:extLst>
                </a:gridCol>
                <a:gridCol w="398333">
                  <a:extLst>
                    <a:ext uri="{9D8B030D-6E8A-4147-A177-3AD203B41FA5}">
                      <a16:colId xmlns:a16="http://schemas.microsoft.com/office/drawing/2014/main" val="3029965465"/>
                    </a:ext>
                  </a:extLst>
                </a:gridCol>
                <a:gridCol w="398333">
                  <a:extLst>
                    <a:ext uri="{9D8B030D-6E8A-4147-A177-3AD203B41FA5}">
                      <a16:colId xmlns:a16="http://schemas.microsoft.com/office/drawing/2014/main" val="2920271013"/>
                    </a:ext>
                  </a:extLst>
                </a:gridCol>
                <a:gridCol w="398333">
                  <a:extLst>
                    <a:ext uri="{9D8B030D-6E8A-4147-A177-3AD203B41FA5}">
                      <a16:colId xmlns:a16="http://schemas.microsoft.com/office/drawing/2014/main" val="3533079538"/>
                    </a:ext>
                  </a:extLst>
                </a:gridCol>
                <a:gridCol w="398333">
                  <a:extLst>
                    <a:ext uri="{9D8B030D-6E8A-4147-A177-3AD203B41FA5}">
                      <a16:colId xmlns:a16="http://schemas.microsoft.com/office/drawing/2014/main" val="1932098263"/>
                    </a:ext>
                  </a:extLst>
                </a:gridCol>
              </a:tblGrid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70454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970100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28347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3818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89983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064244"/>
                  </a:ext>
                </a:extLst>
              </a:tr>
              <a:tr h="45511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63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3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C813-60BD-4CF7-AF5D-A1919C08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Max Pooling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F9BEDA5-122A-4C78-83E6-B5494A51E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528119"/>
              </p:ext>
            </p:extLst>
          </p:nvPr>
        </p:nvGraphicFramePr>
        <p:xfrm>
          <a:off x="838200" y="3240660"/>
          <a:ext cx="3011350" cy="30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Worksheet" r:id="rId3" imgW="1200035" imgH="1200150" progId="Excel.Sheet.12">
                  <p:embed/>
                </p:oleObj>
              </mc:Choice>
              <mc:Fallback>
                <p:oleObj name="Worksheet" r:id="rId3" imgW="1200035" imgH="1200150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F9BEDA5-122A-4C78-83E6-B5494A51E7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3240660"/>
                        <a:ext cx="3011350" cy="30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C46FA7-3B9F-49C7-A4F7-1C7259EFC949}"/>
              </a:ext>
            </a:extLst>
          </p:cNvPr>
          <p:cNvCxnSpPr/>
          <p:nvPr/>
        </p:nvCxnSpPr>
        <p:spPr>
          <a:xfrm>
            <a:off x="3956858" y="4739210"/>
            <a:ext cx="87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37">
            <a:extLst>
              <a:ext uri="{FF2B5EF4-FFF2-40B4-BE49-F238E27FC236}">
                <a16:creationId xmlns:a16="http://schemas.microsoft.com/office/drawing/2014/main" id="{0D27B0FC-3E84-49EE-B6C9-82A2D227D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409316"/>
              </p:ext>
            </p:extLst>
          </p:nvPr>
        </p:nvGraphicFramePr>
        <p:xfrm>
          <a:off x="4941621" y="3936642"/>
          <a:ext cx="1541463" cy="1619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821">
                  <a:extLst>
                    <a:ext uri="{9D8B030D-6E8A-4147-A177-3AD203B41FA5}">
                      <a16:colId xmlns:a16="http://schemas.microsoft.com/office/drawing/2014/main" val="122981490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719431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874225162"/>
                    </a:ext>
                  </a:extLst>
                </a:gridCol>
              </a:tblGrid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585710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71568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1281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077472-E7D3-4156-B47A-6BD99038077E}"/>
              </a:ext>
            </a:extLst>
          </p:cNvPr>
          <p:cNvSpPr txBox="1"/>
          <p:nvPr/>
        </p:nvSpPr>
        <p:spPr>
          <a:xfrm>
            <a:off x="978568" y="1876926"/>
            <a:ext cx="9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Given a 3x3 max pooling filter with stride 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42CEDA-7D1A-4E3E-AE4D-4FDEE43BA772}"/>
              </a:ext>
            </a:extLst>
          </p:cNvPr>
          <p:cNvCxnSpPr>
            <a:cxnSpLocks/>
          </p:cNvCxnSpPr>
          <p:nvPr/>
        </p:nvCxnSpPr>
        <p:spPr>
          <a:xfrm>
            <a:off x="6740163" y="4746334"/>
            <a:ext cx="1505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1F65B0-9465-4702-AF85-81D3CCDB90BE}"/>
              </a:ext>
            </a:extLst>
          </p:cNvPr>
          <p:cNvSpPr txBox="1"/>
          <p:nvPr/>
        </p:nvSpPr>
        <p:spPr>
          <a:xfrm>
            <a:off x="6635889" y="4925738"/>
            <a:ext cx="17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Max Pooling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F15A0B5-ADD3-4DE5-98D5-7AD3CD04E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54409"/>
              </p:ext>
            </p:extLst>
          </p:nvPr>
        </p:nvGraphicFramePr>
        <p:xfrm>
          <a:off x="8502720" y="4264657"/>
          <a:ext cx="1005266" cy="949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633">
                  <a:extLst>
                    <a:ext uri="{9D8B030D-6E8A-4147-A177-3AD203B41FA5}">
                      <a16:colId xmlns:a16="http://schemas.microsoft.com/office/drawing/2014/main" val="1419009870"/>
                    </a:ext>
                  </a:extLst>
                </a:gridCol>
                <a:gridCol w="502633">
                  <a:extLst>
                    <a:ext uri="{9D8B030D-6E8A-4147-A177-3AD203B41FA5}">
                      <a16:colId xmlns:a16="http://schemas.microsoft.com/office/drawing/2014/main" val="2298617991"/>
                    </a:ext>
                  </a:extLst>
                </a:gridCol>
              </a:tblGrid>
              <a:tr h="4745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23029"/>
                  </a:ext>
                </a:extLst>
              </a:tr>
              <a:tr h="47455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8065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5FDE7E-BACF-4E16-A984-DA96A037E72B}"/>
                  </a:ext>
                </a:extLst>
              </p:cNvPr>
              <p:cNvSpPr txBox="1"/>
              <p:nvPr/>
            </p:nvSpPr>
            <p:spPr>
              <a:xfrm>
                <a:off x="5029318" y="2619276"/>
                <a:ext cx="4221239" cy="691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5FDE7E-BACF-4E16-A984-DA96A037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18" y="2619276"/>
                <a:ext cx="4221239" cy="69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35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3553-E3EB-4E29-9DA0-2558F266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a CNN</a:t>
            </a:r>
          </a:p>
        </p:txBody>
      </p:sp>
      <p:pic>
        <p:nvPicPr>
          <p:cNvPr id="9218" name="Picture 2" descr="Image result for cnn example">
            <a:extLst>
              <a:ext uri="{FF2B5EF4-FFF2-40B4-BE49-F238E27FC236}">
                <a16:creationId xmlns:a16="http://schemas.microsoft.com/office/drawing/2014/main" id="{CD5C5576-2C47-4F89-AE9D-93AC6FB69D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15" y="1825625"/>
            <a:ext cx="100659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4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63A9-CCA9-4967-8EEB-A0FB3C0A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B278-4A60-49F8-A291-377A2325C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43F34A2-760A-4DE3-A513-BC7C8677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989" y="1001819"/>
            <a:ext cx="7754022" cy="4854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A01E0-D2E0-4EED-9A19-26E7045B9B62}"/>
              </a:ext>
            </a:extLst>
          </p:cNvPr>
          <p:cNvSpPr txBox="1"/>
          <p:nvPr/>
        </p:nvSpPr>
        <p:spPr>
          <a:xfrm>
            <a:off x="3383437" y="6047295"/>
            <a:ext cx="542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https://www.cs.ryerson.ca/~aharley/vis/conv/flat.html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09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AADE-833C-410E-AAA7-9ECFDC474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VGG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A264DF-70B8-420D-9A11-C63909B5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place @ ILSVRC-2014 localisation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place @ ILSVRC-2014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94802-C7B2-4E5E-A4BB-9CB31EC7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10" y="496334"/>
            <a:ext cx="2711115" cy="5190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E741A4-3F04-40F2-89BB-83842FDABD85}"/>
              </a:ext>
            </a:extLst>
          </p:cNvPr>
          <p:cNvSpPr txBox="1"/>
          <p:nvPr/>
        </p:nvSpPr>
        <p:spPr>
          <a:xfrm>
            <a:off x="6618303" y="5987988"/>
            <a:ext cx="477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Source: </a:t>
            </a:r>
            <a:r>
              <a:rPr lang="en-GB" dirty="0">
                <a:hlinkClick r:id="rId3"/>
              </a:rPr>
              <a:t>http://cs231n.stanford.edu/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00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44C9-CFB9-462C-95F7-021A8162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E638-8511-4B43-B74E-96E1491EE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Where are CNNs used? i.e. why should you care?</a:t>
            </a:r>
          </a:p>
          <a:p>
            <a:pPr fontAlgn="base"/>
            <a:r>
              <a:rPr lang="en-US" dirty="0"/>
              <a:t>How do CNNs work?</a:t>
            </a:r>
          </a:p>
          <a:p>
            <a:pPr fontAlgn="base"/>
            <a:r>
              <a:rPr lang="en-US" dirty="0"/>
              <a:t>Overview of common architectures</a:t>
            </a:r>
          </a:p>
          <a:p>
            <a:pPr fontAlgn="base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23393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AD5757-D7BE-46AF-AFCF-3D66BD9E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ResNet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8DEB6-06C4-4343-A87F-4626D8AB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561" y="2806724"/>
            <a:ext cx="5648268" cy="2810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3BA22-4E13-4ED8-8246-DFFE5CDDEEEB}"/>
              </a:ext>
            </a:extLst>
          </p:cNvPr>
          <p:cNvSpPr txBox="1"/>
          <p:nvPr/>
        </p:nvSpPr>
        <p:spPr>
          <a:xfrm>
            <a:off x="3247534" y="5971881"/>
            <a:ext cx="46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https://arxiv.org/abs/1512.03385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A1D6A-5C86-4846-A027-1341892FB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099" y="0"/>
            <a:ext cx="1166265" cy="681638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407A2B8-DD92-4CA6-9FC7-8F5288D2FF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1st place @ ILSVRC-2014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49953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3BEE-F681-4286-B189-41D3EC90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VGG vs </a:t>
            </a:r>
            <a:r>
              <a:rPr lang="en-GB" dirty="0" err="1"/>
              <a:t>ResNet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A5B14-01D7-433F-88E8-34C0321A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89" y="75986"/>
            <a:ext cx="3020345" cy="6559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4B98A-B4B7-4382-B27F-DF98EC21FDA0}"/>
              </a:ext>
            </a:extLst>
          </p:cNvPr>
          <p:cNvSpPr txBox="1"/>
          <p:nvPr/>
        </p:nvSpPr>
        <p:spPr>
          <a:xfrm>
            <a:off x="1392101" y="6123543"/>
            <a:ext cx="46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https://arxiv.org/abs/1512.03385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86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F10C-B055-47A9-83D7-6E11C2E2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Where are CNNs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52B9-F240-491F-994D-D8D1145C1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Fundamental modern building block of most computer vision systems:</a:t>
            </a:r>
          </a:p>
          <a:p>
            <a:pPr marL="0" indent="0">
              <a:buNone/>
            </a:pPr>
            <a:endParaRPr lang="en-US" b="0" dirty="0">
              <a:effectLst/>
            </a:endParaRPr>
          </a:p>
          <a:p>
            <a:pPr fontAlgn="base"/>
            <a:r>
              <a:rPr lang="en-US" dirty="0"/>
              <a:t>Classification</a:t>
            </a:r>
          </a:p>
          <a:p>
            <a:pPr fontAlgn="base"/>
            <a:r>
              <a:rPr lang="en-US" dirty="0"/>
              <a:t>Object Detection</a:t>
            </a:r>
          </a:p>
          <a:p>
            <a:pPr fontAlgn="base"/>
            <a:r>
              <a:rPr lang="en-US" dirty="0"/>
              <a:t>Image Segmentation</a:t>
            </a:r>
          </a:p>
          <a:p>
            <a:pPr fontAlgn="base"/>
            <a:r>
              <a:rPr lang="en-US" dirty="0"/>
              <a:t>Pose Estimation</a:t>
            </a:r>
          </a:p>
          <a:p>
            <a:pPr fontAlgn="base"/>
            <a:r>
              <a:rPr lang="en-US" dirty="0"/>
              <a:t>Image Captioning</a:t>
            </a:r>
          </a:p>
          <a:p>
            <a:pPr fontAlgn="base"/>
            <a:r>
              <a:rPr lang="en-US" dirty="0"/>
              <a:t>Generative models</a:t>
            </a:r>
          </a:p>
          <a:p>
            <a:pPr fontAlgn="base"/>
            <a:r>
              <a:rPr lang="en-US" dirty="0"/>
              <a:t>+ many </a:t>
            </a:r>
            <a:r>
              <a:rPr lang="en-US" dirty="0" err="1"/>
              <a:t>many</a:t>
            </a:r>
            <a:r>
              <a:rPr lang="en-US" dirty="0"/>
              <a:t> more applications.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55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E63A-41F1-4E44-B3E8-629BA269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Fully connected neural network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FB5A78-439D-44C1-9096-1EE07314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19" y="1276165"/>
            <a:ext cx="9347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69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63F4-8487-4098-9482-DD65A756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 when dealing with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69A6D-BB09-4E8C-8762-B84EAEE89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an image of size  200x200x3 (width x height x RGB </a:t>
            </a:r>
            <a:r>
              <a:rPr lang="en-US" dirty="0" err="1"/>
              <a:t>colour</a:t>
            </a:r>
            <a:r>
              <a:rPr lang="en-US" dirty="0"/>
              <a:t> depth)</a:t>
            </a:r>
          </a:p>
          <a:p>
            <a:pPr marL="0" indent="0">
              <a:buNone/>
            </a:pPr>
            <a:r>
              <a:rPr lang="en-US" dirty="0"/>
              <a:t>That's 120,000 connections per neuron in 1 hidden layer!</a:t>
            </a:r>
          </a:p>
          <a:p>
            <a:pPr marL="0" indent="0">
              <a:buNone/>
            </a:pPr>
            <a:r>
              <a:rPr lang="en-US" dirty="0"/>
              <a:t>We don't need that many connections and having so many would be very prone to overfitting.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634AE3-A124-4424-8862-9AEAD325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87" y="3429000"/>
            <a:ext cx="3758622" cy="298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B0F7D8-AEED-43DF-BB74-4DA5F56592E6}"/>
              </a:ext>
            </a:extLst>
          </p:cNvPr>
          <p:cNvSpPr/>
          <p:nvPr/>
        </p:nvSpPr>
        <p:spPr>
          <a:xfrm>
            <a:off x="838200" y="4001294"/>
            <a:ext cx="23426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Maybe there's an efficient way we can share weights?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lang="en-US" dirty="0"/>
              <a:t>-We’re often looking for the same feature in different parts of an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11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3BD3-24B0-4A10-BC40-DA882E08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Dealing with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388B7-51C7-49E2-92F8-5C060C9C90DF}"/>
              </a:ext>
            </a:extLst>
          </p:cNvPr>
          <p:cNvSpPr txBox="1"/>
          <p:nvPr/>
        </p:nvSpPr>
        <p:spPr>
          <a:xfrm>
            <a:off x="6169982" y="1386663"/>
            <a:ext cx="5348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of image size 32x32x3 (width x height x depth)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Blue is our filter (our reusable weights)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as before, dot product between input and weights (+bias) making up the input to a neuron in the next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445EA-7A89-41A4-BF42-E74DD84B9C4E}"/>
              </a:ext>
            </a:extLst>
          </p:cNvPr>
          <p:cNvSpPr txBox="1"/>
          <p:nvPr/>
        </p:nvSpPr>
        <p:spPr>
          <a:xfrm>
            <a:off x="6169982" y="4347193"/>
            <a:ext cx="44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that the </a:t>
            </a:r>
            <a:r>
              <a:rPr lang="en-GB" b="1" dirty="0"/>
              <a:t>depth</a:t>
            </a:r>
            <a:r>
              <a:rPr lang="en-GB" dirty="0"/>
              <a:t> of filter and the input always matches.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581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3BD3-24B0-4A10-BC40-DA882E08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388B7-51C7-49E2-92F8-5C060C9C90DF}"/>
              </a:ext>
            </a:extLst>
          </p:cNvPr>
          <p:cNvSpPr txBox="1"/>
          <p:nvPr/>
        </p:nvSpPr>
        <p:spPr>
          <a:xfrm>
            <a:off x="6169982" y="1386663"/>
            <a:ext cx="53487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of image size 32x32x3 (width x height x depth)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Blue is our filter (our reusable weights)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Same as before, dot product between input and weights (+bias) making up the input to a neuron in the next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445EA-7A89-41A4-BF42-E74DD84B9C4E}"/>
              </a:ext>
            </a:extLst>
          </p:cNvPr>
          <p:cNvSpPr txBox="1"/>
          <p:nvPr/>
        </p:nvSpPr>
        <p:spPr>
          <a:xfrm>
            <a:off x="6169982" y="4347193"/>
            <a:ext cx="443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that the </a:t>
            </a:r>
            <a:r>
              <a:rPr lang="en-GB" b="1" dirty="0"/>
              <a:t>depth</a:t>
            </a:r>
            <a:r>
              <a:rPr lang="en-GB" dirty="0"/>
              <a:t> of filter and the input always matches.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23BFD-AEF7-4877-82DD-87BD96B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2" y="1386663"/>
            <a:ext cx="4237087" cy="44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8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C813-60BD-4CF7-AF5D-A1919C08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Filter (kernel)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F9BEDA5-122A-4C78-83E6-B5494A51E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361999"/>
              </p:ext>
            </p:extLst>
          </p:nvPr>
        </p:nvGraphicFramePr>
        <p:xfrm>
          <a:off x="838200" y="1690688"/>
          <a:ext cx="3011350" cy="30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Worksheet" r:id="rId3" imgW="1200035" imgH="1200150" progId="Excel.Sheet.12">
                  <p:embed/>
                </p:oleObj>
              </mc:Choice>
              <mc:Fallback>
                <p:oleObj name="Worksheet" r:id="rId3" imgW="1200035" imgH="12001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3011350" cy="30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0DAE8AF-6A4C-4263-B625-538EC4033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7518"/>
              </p:ext>
            </p:extLst>
          </p:nvPr>
        </p:nvGraphicFramePr>
        <p:xfrm>
          <a:off x="5064125" y="1690688"/>
          <a:ext cx="1541463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Worksheet" r:id="rId5" imgW="723875" imgH="723764" progId="Excel.Sheet.12">
                  <p:embed/>
                </p:oleObj>
              </mc:Choice>
              <mc:Fallback>
                <p:oleObj name="Worksheet" r:id="rId5" imgW="723875" imgH="72376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4125" y="1690688"/>
                        <a:ext cx="1541463" cy="154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C46FA7-3B9F-49C7-A4F7-1C7259EFC949}"/>
              </a:ext>
            </a:extLst>
          </p:cNvPr>
          <p:cNvCxnSpPr/>
          <p:nvPr/>
        </p:nvCxnSpPr>
        <p:spPr>
          <a:xfrm>
            <a:off x="4017818" y="2364509"/>
            <a:ext cx="87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1FA1FB-E0B7-443D-9ABC-61725AA0DEA1}"/>
              </a:ext>
            </a:extLst>
          </p:cNvPr>
          <p:cNvCxnSpPr/>
          <p:nvPr/>
        </p:nvCxnSpPr>
        <p:spPr>
          <a:xfrm>
            <a:off x="6811818" y="2341634"/>
            <a:ext cx="877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CBC958-9575-4627-A700-D6BCEC34CFBB}"/>
              </a:ext>
            </a:extLst>
          </p:cNvPr>
          <p:cNvGrpSpPr/>
          <p:nvPr/>
        </p:nvGrpSpPr>
        <p:grpSpPr>
          <a:xfrm>
            <a:off x="838200" y="1690688"/>
            <a:ext cx="8398164" cy="2634082"/>
            <a:chOff x="838200" y="1690688"/>
            <a:chExt cx="8398164" cy="263408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450C6D-5A8B-476B-884D-512B906D2436}"/>
                </a:ext>
              </a:extLst>
            </p:cNvPr>
            <p:cNvSpPr/>
            <p:nvPr/>
          </p:nvSpPr>
          <p:spPr>
            <a:xfrm>
              <a:off x="838200" y="1690688"/>
              <a:ext cx="1794164" cy="181913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C2395C-5E05-4C05-BF33-7335F9A424CC}"/>
                </a:ext>
              </a:extLst>
            </p:cNvPr>
            <p:cNvSpPr/>
            <p:nvPr/>
          </p:nvSpPr>
          <p:spPr>
            <a:xfrm>
              <a:off x="8737813" y="1690688"/>
              <a:ext cx="498551" cy="526039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76B577-0E50-47AD-9E60-8F9399E5069D}"/>
                    </a:ext>
                  </a:extLst>
                </p:cNvPr>
                <p:cNvSpPr txBox="1"/>
                <p:nvPr/>
              </p:nvSpPr>
              <p:spPr>
                <a:xfrm>
                  <a:off x="4456545" y="3804371"/>
                  <a:ext cx="4262582" cy="5203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1+1+1+1+1+1+1+1+1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76B577-0E50-47AD-9E60-8F9399E50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45" y="3804371"/>
                  <a:ext cx="4262582" cy="5203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7615B8-F719-4ECE-8E70-3451F9CAA3AA}"/>
              </a:ext>
            </a:extLst>
          </p:cNvPr>
          <p:cNvGrpSpPr/>
          <p:nvPr/>
        </p:nvGrpSpPr>
        <p:grpSpPr>
          <a:xfrm>
            <a:off x="1452418" y="1690688"/>
            <a:ext cx="8282497" cy="3387424"/>
            <a:chOff x="838200" y="1690688"/>
            <a:chExt cx="8282497" cy="338742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62BD69-4877-4903-BCCD-41EFF73343C8}"/>
                </a:ext>
              </a:extLst>
            </p:cNvPr>
            <p:cNvSpPr/>
            <p:nvPr/>
          </p:nvSpPr>
          <p:spPr>
            <a:xfrm>
              <a:off x="838200" y="1690688"/>
              <a:ext cx="1794164" cy="1819130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D60F15-DB56-4E22-81AF-CE51BD6AAB2A}"/>
                </a:ext>
              </a:extLst>
            </p:cNvPr>
            <p:cNvSpPr/>
            <p:nvPr/>
          </p:nvSpPr>
          <p:spPr>
            <a:xfrm>
              <a:off x="8622146" y="1690688"/>
              <a:ext cx="498551" cy="526039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99BE87-6C28-4DA5-B19A-EE8362D53B39}"/>
                    </a:ext>
                  </a:extLst>
                </p:cNvPr>
                <p:cNvSpPr txBox="1"/>
                <p:nvPr/>
              </p:nvSpPr>
              <p:spPr>
                <a:xfrm>
                  <a:off x="3842327" y="4557713"/>
                  <a:ext cx="4262582" cy="5203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−1−1−1−1−1−1+1+1+1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99BE87-6C28-4DA5-B19A-EE8362D53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2327" y="4557713"/>
                  <a:ext cx="4262582" cy="5203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E0ECEA04-8800-4D6C-9EF6-A23D711DD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63454"/>
              </p:ext>
            </p:extLst>
          </p:nvPr>
        </p:nvGraphicFramePr>
        <p:xfrm>
          <a:off x="8737813" y="1687339"/>
          <a:ext cx="1541463" cy="1619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821">
                  <a:extLst>
                    <a:ext uri="{9D8B030D-6E8A-4147-A177-3AD203B41FA5}">
                      <a16:colId xmlns:a16="http://schemas.microsoft.com/office/drawing/2014/main" val="122981490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719431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874225162"/>
                    </a:ext>
                  </a:extLst>
                </a:gridCol>
              </a:tblGrid>
              <a:tr h="539795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585710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71568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12818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D2439C8-2AEB-4A2E-9986-9482FEE9CC05}"/>
              </a:ext>
            </a:extLst>
          </p:cNvPr>
          <p:cNvSpPr txBox="1"/>
          <p:nvPr/>
        </p:nvSpPr>
        <p:spPr>
          <a:xfrm>
            <a:off x="8737813" y="1799818"/>
            <a:ext cx="4985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1AD3F2-E32A-4855-B6F0-BFC38F17264B}"/>
              </a:ext>
            </a:extLst>
          </p:cNvPr>
          <p:cNvSpPr txBox="1"/>
          <p:nvPr/>
        </p:nvSpPr>
        <p:spPr>
          <a:xfrm>
            <a:off x="9255940" y="1799818"/>
            <a:ext cx="49855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400" dirty="0"/>
              <a:t>-1/3</a:t>
            </a:r>
          </a:p>
        </p:txBody>
      </p:sp>
      <p:graphicFrame>
        <p:nvGraphicFramePr>
          <p:cNvPr id="41" name="Table 37">
            <a:extLst>
              <a:ext uri="{FF2B5EF4-FFF2-40B4-BE49-F238E27FC236}">
                <a16:creationId xmlns:a16="http://schemas.microsoft.com/office/drawing/2014/main" id="{0D27B0FC-3E84-49EE-B6C9-82A2D227D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42139"/>
              </p:ext>
            </p:extLst>
          </p:nvPr>
        </p:nvGraphicFramePr>
        <p:xfrm>
          <a:off x="8737813" y="1694037"/>
          <a:ext cx="1541463" cy="1619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821">
                  <a:extLst>
                    <a:ext uri="{9D8B030D-6E8A-4147-A177-3AD203B41FA5}">
                      <a16:colId xmlns:a16="http://schemas.microsoft.com/office/drawing/2014/main" val="122981490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7194315"/>
                    </a:ext>
                  </a:extLst>
                </a:gridCol>
                <a:gridCol w="513821">
                  <a:extLst>
                    <a:ext uri="{9D8B030D-6E8A-4147-A177-3AD203B41FA5}">
                      <a16:colId xmlns:a16="http://schemas.microsoft.com/office/drawing/2014/main" val="3874225162"/>
                    </a:ext>
                  </a:extLst>
                </a:gridCol>
              </a:tblGrid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585710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071568"/>
                  </a:ext>
                </a:extLst>
              </a:tr>
              <a:tr h="53979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128187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478E1DD-2889-4381-9080-7C780241D80D}"/>
              </a:ext>
            </a:extLst>
          </p:cNvPr>
          <p:cNvSpPr txBox="1"/>
          <p:nvPr/>
        </p:nvSpPr>
        <p:spPr>
          <a:xfrm>
            <a:off x="4456545" y="5750118"/>
            <a:ext cx="310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We’re using a stride of 1 here.</a:t>
            </a:r>
          </a:p>
        </p:txBody>
      </p:sp>
    </p:spTree>
    <p:extLst>
      <p:ext uri="{BB962C8B-B14F-4D97-AF65-F5344CB8AC3E}">
        <p14:creationId xmlns:p14="http://schemas.microsoft.com/office/powerpoint/2010/main" val="85685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0" grpId="1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E26B-EF65-4D31-9BD2-EC3AFCBA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to multiple filters with depth</a:t>
            </a:r>
          </a:p>
        </p:txBody>
      </p:sp>
      <p:pic>
        <p:nvPicPr>
          <p:cNvPr id="5" name="Picture 6" descr="A close up of text on a white backgroun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FDDA1F9-E139-4C95-85C3-139C68C3A1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2" y="1409431"/>
            <a:ext cx="5810435" cy="480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D3F853-59A3-43C8-BEC0-7B341EF4853B}"/>
              </a:ext>
            </a:extLst>
          </p:cNvPr>
          <p:cNvSpPr txBox="1"/>
          <p:nvPr/>
        </p:nvSpPr>
        <p:spPr>
          <a:xfrm>
            <a:off x="3309150" y="6396360"/>
            <a:ext cx="557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http://cs231n.github.io/convolutional-networks/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A975A-BD75-40BE-8DAF-3D96AB0BC61F}"/>
              </a:ext>
            </a:extLst>
          </p:cNvPr>
          <p:cNvSpPr txBox="1"/>
          <p:nvPr/>
        </p:nvSpPr>
        <p:spPr>
          <a:xfrm>
            <a:off x="9046346" y="1690688"/>
            <a:ext cx="2800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Filter dimensions are equal for width and height (i.e. square filters)</a:t>
            </a:r>
          </a:p>
          <a:p>
            <a:endParaRPr lang="en-GB" dirty="0"/>
          </a:p>
          <a:p>
            <a:r>
              <a:rPr lang="en-GB" dirty="0"/>
              <a:t>Depth of filter matches depth of input</a:t>
            </a:r>
          </a:p>
        </p:txBody>
      </p:sp>
    </p:spTree>
    <p:extLst>
      <p:ext uri="{BB962C8B-B14F-4D97-AF65-F5344CB8AC3E}">
        <p14:creationId xmlns:p14="http://schemas.microsoft.com/office/powerpoint/2010/main" val="115267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838</Words>
  <Application>Microsoft Office PowerPoint</Application>
  <PresentationFormat>Widescreen</PresentationFormat>
  <Paragraphs>238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Worksheet</vt:lpstr>
      <vt:lpstr>Convolutional Neural Networks (CNNs)</vt:lpstr>
      <vt:lpstr>Overview</vt:lpstr>
      <vt:lpstr>Where are CNNs used?</vt:lpstr>
      <vt:lpstr>Fully connected neural network</vt:lpstr>
      <vt:lpstr>Issue when dealing with images</vt:lpstr>
      <vt:lpstr>Dealing with images</vt:lpstr>
      <vt:lpstr>Convolution Layer</vt:lpstr>
      <vt:lpstr>Filter (kernel)</vt:lpstr>
      <vt:lpstr>Extending to multiple filters with depth</vt:lpstr>
      <vt:lpstr>Convolution Layer</vt:lpstr>
      <vt:lpstr>Multiple filters</vt:lpstr>
      <vt:lpstr>Visualisation</vt:lpstr>
      <vt:lpstr>Dimensions</vt:lpstr>
      <vt:lpstr>Padding</vt:lpstr>
      <vt:lpstr>Dimensions of convolutional layer in general</vt:lpstr>
      <vt:lpstr>Max Pooling</vt:lpstr>
      <vt:lpstr>Example of a CNN</vt:lpstr>
      <vt:lpstr>PowerPoint Presentation</vt:lpstr>
      <vt:lpstr>VGG</vt:lpstr>
      <vt:lpstr>ResNet</vt:lpstr>
      <vt:lpstr>VGG vs ResNet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(CNNs)</dc:title>
  <dc:creator>Kacper Kazaniecki</dc:creator>
  <cp:lastModifiedBy>Kacper Kazaniecki</cp:lastModifiedBy>
  <cp:revision>11</cp:revision>
  <dcterms:created xsi:type="dcterms:W3CDTF">2020-03-11T12:40:20Z</dcterms:created>
  <dcterms:modified xsi:type="dcterms:W3CDTF">2020-03-12T17:14:18Z</dcterms:modified>
</cp:coreProperties>
</file>